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1073" r:id="rId4"/>
    <p:sldId id="1074" r:id="rId5"/>
    <p:sldId id="1075" r:id="rId6"/>
    <p:sldId id="1076" r:id="rId7"/>
    <p:sldId id="1077" r:id="rId8"/>
    <p:sldId id="1078" r:id="rId9"/>
    <p:sldId id="1079" r:id="rId10"/>
    <p:sldId id="1080" r:id="rId11"/>
    <p:sldId id="1081" r:id="rId12"/>
    <p:sldId id="1082" r:id="rId13"/>
    <p:sldId id="1083" r:id="rId14"/>
    <p:sldId id="1086" r:id="rId15"/>
    <p:sldId id="1085" r:id="rId16"/>
    <p:sldId id="1087" r:id="rId17"/>
    <p:sldId id="108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8855E2-CC53-0848-E46F-924B89AB996A}" name="송태웅" initials="송" userId="S::21700384@handong.edu::299db977-31b8-4373-94f4-ec0ae4568f0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15B9A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706" autoAdjust="0"/>
  </p:normalViewPr>
  <p:slideViewPr>
    <p:cSldViewPr snapToGrid="0">
      <p:cViewPr varScale="1">
        <p:scale>
          <a:sx n="101" d="100"/>
          <a:sy n="101" d="100"/>
        </p:scale>
        <p:origin x="9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8/10/relationships/authors" Target="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fld id="{0AC0930F-ABFB-4F49-9F82-3264384E9F4C}" type="datetimeFigureOut">
              <a:rPr lang="ko-KR" altLang="en-US" smtClean="0"/>
              <a:pPr/>
              <a:t>2024-04-19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fld id="{90D66C03-65B8-4F2D-830C-FA85B2018F1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1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150000"/>
              </a:lnSpc>
              <a:buFontTx/>
              <a:buNone/>
            </a:pPr>
            <a:endParaRPr kumimoji="1" lang="en-US" altLang="ko-KR" sz="1200" b="1" dirty="0">
              <a:solidFill>
                <a:srgbClr val="000000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884D1-072C-4EDD-BA0E-7969FF708DF3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86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D7533-666F-E591-6CCD-8BE5F9EAB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325639-B0F2-01C9-E25D-A1B5B54F2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8B9DC-436F-BCAD-8A0E-26B38F0B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6A1B67-718C-541D-6465-F32F1DF0E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1A203D-4AAF-B361-43DA-30199031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899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FCB1A-906F-BCE8-35C6-9446769E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AC0805-3EF1-40A5-3F9A-00DCE0F4D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1DACB8-91EF-0773-8C33-04D582CE1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A1498-126C-0240-6FFA-6FE49EF88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03EF21-01B9-874B-C628-845C8EC0D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766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1780397-0DA9-DB87-241D-989BA3478B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75C404-ED53-CEC3-C9A8-A5E1E4A3E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6E6634-F022-E5DB-7B0B-5DAE81842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415A68-E705-A193-DE6F-300899F1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3553E5-228F-D6DB-D734-3E6FA3DB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813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2"/>
          <p:cNvSpPr>
            <a:spLocks noChangeShapeType="1"/>
          </p:cNvSpPr>
          <p:nvPr userDrawn="1"/>
        </p:nvSpPr>
        <p:spPr bwMode="auto">
          <a:xfrm>
            <a:off x="1545740" y="2571750"/>
            <a:ext cx="9082932" cy="0"/>
          </a:xfrm>
          <a:prstGeom prst="line">
            <a:avLst/>
          </a:prstGeom>
          <a:noFill/>
          <a:ln w="76200" cmpd="thinThick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Line 53"/>
          <p:cNvSpPr>
            <a:spLocks noChangeShapeType="1"/>
          </p:cNvSpPr>
          <p:nvPr userDrawn="1"/>
        </p:nvSpPr>
        <p:spPr bwMode="auto">
          <a:xfrm>
            <a:off x="1545740" y="1205317"/>
            <a:ext cx="9082932" cy="0"/>
          </a:xfrm>
          <a:prstGeom prst="line">
            <a:avLst/>
          </a:prstGeom>
          <a:noFill/>
          <a:ln w="101600" cmpd="thickThin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47B781-9339-495F-BEA2-83C6617D75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9058" y="6059360"/>
            <a:ext cx="982942" cy="79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964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2"/>
          <p:cNvSpPr>
            <a:spLocks noChangeShapeType="1"/>
          </p:cNvSpPr>
          <p:nvPr userDrawn="1"/>
        </p:nvSpPr>
        <p:spPr bwMode="auto">
          <a:xfrm>
            <a:off x="1545740" y="2571750"/>
            <a:ext cx="9082932" cy="0"/>
          </a:xfrm>
          <a:prstGeom prst="line">
            <a:avLst/>
          </a:prstGeom>
          <a:noFill/>
          <a:ln w="76200" cmpd="thinThick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 dirty="0">
              <a:ea typeface="현대하모니 L" panose="02020603020101020101" pitchFamily="18" charset="-127"/>
            </a:endParaRPr>
          </a:p>
        </p:txBody>
      </p:sp>
      <p:sp>
        <p:nvSpPr>
          <p:cNvPr id="3" name="Line 53"/>
          <p:cNvSpPr>
            <a:spLocks noChangeShapeType="1"/>
          </p:cNvSpPr>
          <p:nvPr userDrawn="1"/>
        </p:nvSpPr>
        <p:spPr bwMode="auto">
          <a:xfrm>
            <a:off x="1545740" y="1205317"/>
            <a:ext cx="9082932" cy="0"/>
          </a:xfrm>
          <a:prstGeom prst="line">
            <a:avLst/>
          </a:prstGeom>
          <a:noFill/>
          <a:ln w="101600" cmpd="thickThin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 dirty="0">
              <a:ea typeface="현대하모니 L" panose="02020603020101020101" pitchFamily="18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47B781-9339-495F-BEA2-83C6617D75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9058" y="6059360"/>
            <a:ext cx="982942" cy="79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270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ine 10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22859" y="764704"/>
            <a:ext cx="11799279" cy="0"/>
          </a:xfrm>
          <a:prstGeom prst="line">
            <a:avLst/>
          </a:prstGeom>
          <a:noFill/>
          <a:ln w="28575">
            <a:solidFill>
              <a:srgbClr val="015B9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1" dirty="0">
              <a:solidFill>
                <a:prstClr val="black"/>
              </a:solidFill>
              <a:ea typeface="현대하모니 L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8521887-48D0-408B-81DB-311910E8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60" y="246981"/>
            <a:ext cx="9022913" cy="49006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18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26" name="Picture 2" descr="한동대학교 복지회 2021년 기업정보 | 회사소개, 근무환경, 복리후생 등 기업정보 제공 - 사람인">
            <a:extLst>
              <a:ext uri="{FF2B5EF4-FFF2-40B4-BE49-F238E27FC236}">
                <a16:creationId xmlns:a16="http://schemas.microsoft.com/office/drawing/2014/main" id="{710018F4-B655-43C8-83DA-56253008A5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092" y="6493662"/>
            <a:ext cx="1273908" cy="36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42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한동대학교 복지회 2021년 기업정보 | 회사소개, 근무환경, 복리후생 등 기업정보 제공 - 사람인">
            <a:extLst>
              <a:ext uri="{FF2B5EF4-FFF2-40B4-BE49-F238E27FC236}">
                <a16:creationId xmlns:a16="http://schemas.microsoft.com/office/drawing/2014/main" id="{710018F4-B655-43C8-83DA-56253008A5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092" y="6493662"/>
            <a:ext cx="1273908" cy="36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ine 52">
            <a:extLst>
              <a:ext uri="{FF2B5EF4-FFF2-40B4-BE49-F238E27FC236}">
                <a16:creationId xmlns:a16="http://schemas.microsoft.com/office/drawing/2014/main" id="{5874BF95-0330-DC32-88C6-8E0AB69EFF6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54534" y="4508615"/>
            <a:ext cx="9082932" cy="0"/>
          </a:xfrm>
          <a:prstGeom prst="line">
            <a:avLst/>
          </a:prstGeom>
          <a:noFill/>
          <a:ln w="76200" cmpd="thinThick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 dirty="0">
              <a:ea typeface="현대하모니 L" panose="02020603020101020101" pitchFamily="18" charset="-127"/>
            </a:endParaRPr>
          </a:p>
        </p:txBody>
      </p:sp>
      <p:sp>
        <p:nvSpPr>
          <p:cNvPr id="3" name="Line 53">
            <a:extLst>
              <a:ext uri="{FF2B5EF4-FFF2-40B4-BE49-F238E27FC236}">
                <a16:creationId xmlns:a16="http://schemas.microsoft.com/office/drawing/2014/main" id="{7614519F-7BB2-A7AB-809D-D51D7E45C30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54534" y="2285971"/>
            <a:ext cx="9082932" cy="0"/>
          </a:xfrm>
          <a:prstGeom prst="line">
            <a:avLst/>
          </a:prstGeom>
          <a:noFill/>
          <a:ln w="101600" cmpd="thickThin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 dirty="0"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0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F3657-7A9B-3F50-25AA-A2F8E9ED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C7A80F-3CD7-ADEF-F139-4AA445D6A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C66F2A-0E00-414F-D8C6-5684FBD81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DB7AC3-8B59-E0BB-1140-6B32F110C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0DCFB5-C2AF-819F-3994-B6F80E4C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651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520FE-0E20-37B5-5446-E3B2836CD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9F1578-7B9C-DB2A-5F9C-D46FBDC73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D76316-BC2C-2043-1951-E7CD1F04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D606A-D0C4-24EE-2D43-0EF5DF50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F6814D-F897-E55C-4004-4B7401DF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69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6D756-6FB6-34F8-05A0-EBBB6395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7D404C-ECF5-8738-4B74-D543E25A6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9E84C8-A1B9-CB3C-F0BD-D33DB28E0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A06019-5812-11FE-A2A4-728BC6E9F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D1ABE7-3189-92CA-361D-CBA70FEA0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FB9C55-B665-7540-9B80-FCB6FB3A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088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88800-08A9-85D6-8DFC-CD18FF86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E02DB8-9534-B0E1-A735-DAD586568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5B6D82-A032-9BBD-A165-9998002C1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CCE5E1-5F2F-A543-857E-7DECBB600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983670-1383-188E-269E-822E2FC53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6F9181-6027-F86C-8822-D41B9202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6CDEB-6B22-DB27-770F-60BD64CF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FFAF0-9C0F-7A7A-ADDE-8CFF7F682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0F9C5-1ABC-D56D-7293-9993F248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BD18F1-D6F1-FA76-7655-FDE640B9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52AAD0-CF88-54F1-14DE-3864351B7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D20798-F228-D610-CE03-096AA2AE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29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D2473D-1D80-09A2-2984-C9A4AA1F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FDB0C8-F4BF-3498-E1D5-71E3F45D3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E1A542-A112-16B0-4C41-0070105FA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0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8E93D-4AE9-C854-D891-B69294A0F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0B4F4-17AB-F263-BC38-9E7B1EE57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FB7177-F04A-93F8-0B6C-FC696BCD1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2EC30F-CBF4-95E0-10CA-47247636D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19F66-0877-4906-D689-459636E05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CDAC3E-9F5A-23F4-90C1-042A3839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83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43CC1-0BAA-87E3-EB81-9E0A6F88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128D51-A4A7-1262-5AB3-3E2FE4D4E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D1BF75-50AA-65EF-498A-E55042642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F7F1E6-6954-7AB3-4B24-0EAF39B91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43998B-56B0-7929-DF65-98E0B9FD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2712FF-AC5B-91CC-12EF-8437124F8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611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E4792F-A563-5EB9-5ADF-19A4DBEE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28DE4D-DEAE-D0F9-9B1E-340914C11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0AE95-F269-341B-47CB-0A81F1A1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fld id="{0AFDD723-832E-488C-90C7-DC8DEC9A9387}" type="datetimeFigureOut">
              <a:rPr lang="ko-KR" altLang="en-US" smtClean="0"/>
              <a:pPr/>
              <a:t>2024-04-19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23880E-7B72-5152-C88B-6082164EE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032456-40AD-2481-54C0-E80CFCFC3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fld id="{EA9987D3-25B1-4FF7-B247-0EE4CCD0B6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491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현대하모니 L" panose="02020603020101020101" pitchFamily="18" charset="-127"/>
              </a:defRPr>
            </a:lvl1pPr>
          </a:lstStyle>
          <a:p>
            <a:fld id="{9D460505-449C-45A3-9235-9BA026FB7960}" type="datetimeFigureOut">
              <a:rPr lang="ko-KR" altLang="en-US" smtClean="0"/>
              <a:pPr/>
              <a:t>2024-04-19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6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현대하모니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현대하모니 L" panose="02020603020101020101" pitchFamily="18" charset="-127"/>
              </a:defRPr>
            </a:lvl1pPr>
          </a:lstStyle>
          <a:p>
            <a:fld id="{046BFC36-B9BE-4683-A35D-F5D874D482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55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263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현대하모니 L" panose="02020603020101020101" pitchFamily="18" charset="-127"/>
          <a:cs typeface="+mj-cs"/>
        </a:defRPr>
      </a:lvl1pPr>
    </p:titleStyle>
    <p:bodyStyle>
      <a:lvl1pPr marL="228566" indent="-228566" algn="l" defTabSz="91426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현대하모니 L" panose="02020603020101020101" pitchFamily="18" charset="-127"/>
          <a:cs typeface="+mn-cs"/>
        </a:defRPr>
      </a:lvl1pPr>
      <a:lvl2pPr marL="685697" indent="-228566" algn="l" defTabSz="91426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현대하모니 L" panose="02020603020101020101" pitchFamily="18" charset="-127"/>
          <a:cs typeface="+mn-cs"/>
        </a:defRPr>
      </a:lvl2pPr>
      <a:lvl3pPr marL="1142829" indent="-228566" algn="l" defTabSz="91426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현대하모니 L" panose="02020603020101020101" pitchFamily="18" charset="-127"/>
          <a:cs typeface="+mn-cs"/>
        </a:defRPr>
      </a:lvl3pPr>
      <a:lvl4pPr marL="1599960" indent="-228566" algn="l" defTabSz="91426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현대하모니 L" panose="02020603020101020101" pitchFamily="18" charset="-127"/>
          <a:cs typeface="+mn-cs"/>
        </a:defRPr>
      </a:lvl4pPr>
      <a:lvl5pPr marL="2057092" indent="-228566" algn="l" defTabSz="91426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현대하모니 L" panose="02020603020101020101" pitchFamily="18" charset="-127"/>
          <a:cs typeface="+mn-cs"/>
        </a:defRPr>
      </a:lvl5pPr>
      <a:lvl6pPr marL="2514224" indent="-228566" algn="l" defTabSz="91426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5" indent="-228566" algn="l" defTabSz="91426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9" indent="-228566" algn="l" defTabSz="91426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9" indent="-228566" algn="l" defTabSz="91426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1" algn="l" defTabSz="9142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3" algn="l" defTabSz="9142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5" algn="l" defTabSz="9142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4" algn="l" defTabSz="9142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60" algn="l" defTabSz="9142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91" algn="l" defTabSz="9142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4" algn="l" defTabSz="9142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3" algn="l" defTabSz="9142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ChangeArrowheads="1"/>
          </p:cNvSpPr>
          <p:nvPr/>
        </p:nvSpPr>
        <p:spPr bwMode="auto">
          <a:xfrm>
            <a:off x="2603235" y="4454732"/>
            <a:ext cx="6984829" cy="164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한동대학교 기계제어공학부</a:t>
            </a:r>
            <a:endParaRPr lang="en-US" altLang="ko-KR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21800774 </a:t>
            </a:r>
            <a:r>
              <a:rPr lang="ko-KR" altLang="en-US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한민웅</a:t>
            </a:r>
            <a:endParaRPr lang="en-US" altLang="ko-KR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219" name="Text Box 50"/>
          <p:cNvSpPr txBox="1">
            <a:spLocks noChangeArrowheads="1"/>
          </p:cNvSpPr>
          <p:nvPr/>
        </p:nvSpPr>
        <p:spPr bwMode="auto">
          <a:xfrm>
            <a:off x="1270830" y="1581835"/>
            <a:ext cx="9649641" cy="58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28" tIns="47862" rIns="95728" bIns="47862">
            <a:spAutoFit/>
          </a:bodyPr>
          <a:lstStyle>
            <a:lvl1pPr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fontAlgn="base" latinLnBrk="0">
              <a:lnSpc>
                <a:spcPct val="150000"/>
              </a:lnSpc>
            </a:pPr>
            <a:r>
              <a:rPr lang="ko-KR" altLang="en-US" sz="25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기전융합종합설계 </a:t>
            </a:r>
            <a:r>
              <a:rPr lang="en-US" altLang="ko-KR" sz="25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7</a:t>
            </a:r>
            <a:r>
              <a:rPr lang="ko-KR" altLang="en-US" sz="2500" b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주차 </a:t>
            </a:r>
            <a:r>
              <a:rPr lang="ko-KR" altLang="en-US" sz="25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보고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D51518-C6DB-74FD-34BB-E17A20DD312C}"/>
              </a:ext>
            </a:extLst>
          </p:cNvPr>
          <p:cNvSpPr txBox="1"/>
          <p:nvPr/>
        </p:nvSpPr>
        <p:spPr>
          <a:xfrm>
            <a:off x="6592" y="6209990"/>
            <a:ext cx="4035517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Advisor : prof. Young-</a:t>
            </a:r>
            <a:r>
              <a:rPr lang="en-US" altLang="ko-KR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Keun</a:t>
            </a:r>
            <a:r>
              <a:rPr lang="en-US" altLang="ko-KR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 Kim</a:t>
            </a:r>
          </a:p>
        </p:txBody>
      </p:sp>
    </p:spTree>
    <p:extLst>
      <p:ext uri="{BB962C8B-B14F-4D97-AF65-F5344CB8AC3E}">
        <p14:creationId xmlns:p14="http://schemas.microsoft.com/office/powerpoint/2010/main" val="1385352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C9C869-66EA-FB4A-B1A7-51CD8609517C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Patchcore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680C3C6-066B-6145-C2FB-158C5AADB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Detection / Localization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3EDCD6-F062-07F6-F473-E07D055E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53" y="1241457"/>
            <a:ext cx="7223072" cy="2339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2F801E-DB30-E944-9F91-2EFBA4455880}"/>
              </a:ext>
            </a:extLst>
          </p:cNvPr>
          <p:cNvSpPr txBox="1"/>
          <p:nvPr/>
        </p:nvSpPr>
        <p:spPr>
          <a:xfrm>
            <a:off x="263781" y="3682356"/>
            <a:ext cx="11775819" cy="1246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Query coreset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대한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distance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기준으로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anomaly score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계산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</a:t>
            </a:r>
            <a:r>
              <a:rPr lang="en-US" altLang="ko-KR" sz="13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Faiss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Clustering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기법 적용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방대한 양의 데이터에 적용하기에 유리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Query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가장 가까운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Subsampling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된 데이터를 찾은 뒤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그 그룹 내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개의 </a:t>
            </a:r>
            <a:r>
              <a:rPr lang="ko-KR" altLang="en-US" sz="13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요소들과의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거리를 계산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4.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이렇게 정의한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distance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해당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patch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대한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distance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정의하게 됨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38BB58-C8BB-A2F3-6A71-0B62B4AD9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1241457"/>
            <a:ext cx="2653034" cy="233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35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BE6CCC-93BE-F3E4-FC80-541432DCC3CA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Patchcore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59614EE-BDA5-666F-D225-E9950C9BB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Results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E3DF76-BBF5-7585-2A8C-780E4C6DB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54" y="1304687"/>
            <a:ext cx="8928046" cy="2869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C9B140-FF02-FBCB-E7AE-7345046D59B4}"/>
              </a:ext>
            </a:extLst>
          </p:cNvPr>
          <p:cNvSpPr txBox="1"/>
          <p:nvPr/>
        </p:nvSpPr>
        <p:spPr>
          <a:xfrm>
            <a:off x="263781" y="3914133"/>
            <a:ext cx="11775819" cy="64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u="sng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Localization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Local patch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대한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resolution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원본 이미지 크기로 </a:t>
            </a:r>
            <a:r>
              <a:rPr lang="en-US" altLang="ko-KR" sz="13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Interplolation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/Gaussian smoothing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적용 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7D5EC6-0E7A-5C6A-C7CF-AC4DADA21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29" y="4564578"/>
            <a:ext cx="6736089" cy="221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66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6D32EE-4012-67B2-6DE5-B96DE2D081CD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Patchcore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1B8459B-5B75-2F1C-609C-A3274A260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Ablation study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CDC88-CE00-C252-F06B-18C43C42F48D}"/>
              </a:ext>
            </a:extLst>
          </p:cNvPr>
          <p:cNvSpPr txBox="1"/>
          <p:nvPr/>
        </p:nvSpPr>
        <p:spPr>
          <a:xfrm>
            <a:off x="208090" y="1241457"/>
            <a:ext cx="11775819" cy="1546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성능 평가 지표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Image-AUROC score :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모델이 전체 이미지를 이상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or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정상으로 분류하는 능력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Pixel-AUROC score :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모델이 이미지 내 개별 픽셀을 이상 또는 정상으로 분류하는 능력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 :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실제 이상 영역의 형태와 경계를 얼마나 잘 </a:t>
            </a:r>
            <a:r>
              <a:rPr lang="ko-KR" altLang="en-US" sz="13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포착하는지의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능력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% : Subsampling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통해 전체 데이터에서 남겨둔 데이터의 비율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285BCB-FD65-CDE1-7ED6-CBDA0B0130C6}"/>
              </a:ext>
            </a:extLst>
          </p:cNvPr>
          <p:cNvGrpSpPr/>
          <p:nvPr/>
        </p:nvGrpSpPr>
        <p:grpSpPr>
          <a:xfrm>
            <a:off x="263781" y="2787586"/>
            <a:ext cx="9365994" cy="3956114"/>
            <a:chOff x="263781" y="2517543"/>
            <a:chExt cx="9204069" cy="41346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F044E58-C895-111F-D80D-0D171A3FD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781" y="2554164"/>
              <a:ext cx="9204069" cy="409798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CDDB9D-9A18-B0F6-7452-CD5CC542B291}"/>
                </a:ext>
              </a:extLst>
            </p:cNvPr>
            <p:cNvSpPr/>
            <p:nvPr/>
          </p:nvSpPr>
          <p:spPr>
            <a:xfrm>
              <a:off x="2579153" y="2517543"/>
              <a:ext cx="2907247" cy="28566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777A3D-FEBC-BA80-E966-9E6365283530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Patchcore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7B0B7DF-7A65-8FC9-7C51-66EFB4903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Ablation study 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8E047-759E-DAC6-2CDB-E76993F2A494}"/>
              </a:ext>
            </a:extLst>
          </p:cNvPr>
          <p:cNvSpPr txBox="1"/>
          <p:nvPr/>
        </p:nvSpPr>
        <p:spPr>
          <a:xfrm>
            <a:off x="255715" y="1260507"/>
            <a:ext cx="11775819" cy="64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Coreset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크기에 따른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Inference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속도를 비교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Faiss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방식이 아닌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IVFPQ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방식을 적용했을 때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Inference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속도는 빨라지나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정확도가 비교적 낮아짐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F7272F-6D58-E78E-6F85-FC8B7E0069CC}"/>
              </a:ext>
            </a:extLst>
          </p:cNvPr>
          <p:cNvGrpSpPr/>
          <p:nvPr/>
        </p:nvGrpSpPr>
        <p:grpSpPr>
          <a:xfrm>
            <a:off x="263781" y="2082277"/>
            <a:ext cx="8916644" cy="3515216"/>
            <a:chOff x="254053" y="1690442"/>
            <a:chExt cx="8916644" cy="351521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802EAFB-D5C6-940F-3FDD-EC0D6B99A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53" y="1690442"/>
              <a:ext cx="8916644" cy="3515216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75776A1-4B04-71E0-16A5-A8F86FD10C17}"/>
                </a:ext>
              </a:extLst>
            </p:cNvPr>
            <p:cNvSpPr/>
            <p:nvPr/>
          </p:nvSpPr>
          <p:spPr>
            <a:xfrm>
              <a:off x="4556468" y="4167884"/>
              <a:ext cx="815632" cy="34696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7294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5D11F3A-C8C3-A6BA-FCD2-A65C5A693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750"/>
          <a:stretch/>
        </p:blipFill>
        <p:spPr>
          <a:xfrm>
            <a:off x="263781" y="3227700"/>
            <a:ext cx="10432794" cy="3156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46158C-F48A-C943-618A-09554118E802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Patchcore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5531F610-36E9-5031-0A20-C251D20A6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Ablation </a:t>
            </a:r>
            <a:r>
              <a:rPr lang="en-US" altLang="ko-KR" sz="1500" ker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study (3)</a:t>
            </a:r>
            <a:endParaRPr lang="en-US" altLang="ko-KR" sz="15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D40C1-B636-A79A-B52F-85A4DE5D5CFF}"/>
              </a:ext>
            </a:extLst>
          </p:cNvPr>
          <p:cNvSpPr txBox="1"/>
          <p:nvPr/>
        </p:nvSpPr>
        <p:spPr>
          <a:xfrm>
            <a:off x="255715" y="1260507"/>
            <a:ext cx="11775819" cy="1846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정상 이미지 수에 따른 </a:t>
            </a:r>
            <a:r>
              <a:rPr lang="en-US" altLang="ko-KR" sz="13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PaDIM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en-US" altLang="ko-KR" sz="13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PatchCore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SPADE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모델의 성능을 비교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모델이 가지는 </a:t>
            </a:r>
            <a:r>
              <a:rPr lang="ko-KR" altLang="en-US" sz="1300" dirty="0">
                <a:solidFill>
                  <a:srgbClr val="0070C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장점 </a:t>
            </a:r>
            <a:endParaRPr lang="en-US" altLang="ko-KR" sz="1300" dirty="0">
              <a:solidFill>
                <a:srgbClr val="0070C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학습 과정이 별도로 필요가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적은 데이터셋만으로도 충분히 높은 성능을 끌어낼 수 있음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  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모델이 가지는 </a:t>
            </a:r>
            <a:r>
              <a:rPr lang="ko-KR" altLang="en-US" sz="13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단점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한 이미지에 대한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Inference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과정이 평균 약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0.6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초 소요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Flow model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비해서는 느림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194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0F88DA-8250-81B5-E100-E7C81AF96CFB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Severstal</a:t>
            </a:r>
            <a:r>
              <a:rPr lang="en-US" altLang="ko-KR" sz="24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 Steel defect dataset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17960F-E90B-0C26-D983-272B95E4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1" y="833204"/>
            <a:ext cx="2805390" cy="2374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B9FC47-2E13-D4C4-6592-6204E7F6811B}"/>
              </a:ext>
            </a:extLst>
          </p:cNvPr>
          <p:cNvSpPr txBox="1"/>
          <p:nvPr/>
        </p:nvSpPr>
        <p:spPr>
          <a:xfrm>
            <a:off x="2895601" y="955707"/>
            <a:ext cx="11775819" cy="945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12368 Total images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7096 defect datasets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5272 normal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0F7D7-E7AB-3118-5CDD-09339D16D124}"/>
              </a:ext>
            </a:extLst>
          </p:cNvPr>
          <p:cNvSpPr txBox="1"/>
          <p:nvPr/>
        </p:nvSpPr>
        <p:spPr>
          <a:xfrm>
            <a:off x="263781" y="6281014"/>
            <a:ext cx="59179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[No defect]</a:t>
            </a:r>
            <a:endParaRPr lang="ko-KR" altLang="en-US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541DE4B-BF24-C237-3F98-F1066D71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4" y="3208030"/>
            <a:ext cx="5530723" cy="293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1F691-FB2E-F94F-69A1-9186156CCC22}"/>
              </a:ext>
            </a:extLst>
          </p:cNvPr>
          <p:cNvSpPr txBox="1"/>
          <p:nvPr/>
        </p:nvSpPr>
        <p:spPr>
          <a:xfrm>
            <a:off x="6181724" y="6281014"/>
            <a:ext cx="55307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[Type 1 defect]</a:t>
            </a:r>
            <a:endParaRPr lang="ko-KR" altLang="en-US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F164374-80F7-0169-7180-9138BCFD1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81" y="3208030"/>
            <a:ext cx="5832219" cy="300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61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FA6A97-7B61-02F4-981F-217C649B3524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Severstal</a:t>
            </a:r>
            <a:r>
              <a:rPr lang="en-US" altLang="ko-KR" sz="24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 Steel defect dataset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5CB52E-7B72-1E22-E6E5-4A9AE4D7F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7" y="804864"/>
            <a:ext cx="5625884" cy="269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2EBB0B-0F9B-818F-FD34-116077581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5" y="804864"/>
            <a:ext cx="6003667" cy="269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150656-B145-1388-6CDC-50B0D516ACC2}"/>
              </a:ext>
            </a:extLst>
          </p:cNvPr>
          <p:cNvSpPr txBox="1"/>
          <p:nvPr/>
        </p:nvSpPr>
        <p:spPr>
          <a:xfrm>
            <a:off x="235207" y="3556820"/>
            <a:ext cx="56258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[Type 2 defect]</a:t>
            </a:r>
            <a:endParaRPr lang="ko-KR" altLang="en-US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8BF06-13B9-A102-06F2-B59B1438C663}"/>
              </a:ext>
            </a:extLst>
          </p:cNvPr>
          <p:cNvSpPr txBox="1"/>
          <p:nvPr/>
        </p:nvSpPr>
        <p:spPr>
          <a:xfrm>
            <a:off x="6010275" y="3569655"/>
            <a:ext cx="6003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[Type 3 defect]</a:t>
            </a:r>
            <a:endParaRPr lang="ko-KR" altLang="en-US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CCCA650-155A-08B2-C678-C9866C5EA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8" y="3941129"/>
            <a:ext cx="5625884" cy="2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849DD1-69B8-04C3-C69D-DB5EE8232C83}"/>
              </a:ext>
            </a:extLst>
          </p:cNvPr>
          <p:cNvSpPr txBox="1"/>
          <p:nvPr/>
        </p:nvSpPr>
        <p:spPr>
          <a:xfrm>
            <a:off x="235207" y="6534835"/>
            <a:ext cx="56258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[Type 4 defect]</a:t>
            </a:r>
            <a:endParaRPr lang="ko-KR" altLang="en-US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35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13B512-779C-E5AF-8F7A-6A5911A7F578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Fastflow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50BB41-5ABC-BB13-036D-E24C5874F698}"/>
              </a:ext>
            </a:extLst>
          </p:cNvPr>
          <p:cNvGrpSpPr/>
          <p:nvPr/>
        </p:nvGrpSpPr>
        <p:grpSpPr>
          <a:xfrm>
            <a:off x="263782" y="1343025"/>
            <a:ext cx="5232143" cy="5438775"/>
            <a:chOff x="263781" y="805361"/>
            <a:chExt cx="6232269" cy="597643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273718-0883-F186-428A-611062047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781" y="805361"/>
              <a:ext cx="6232269" cy="315427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7B959F-8883-8F71-E27D-E97569A43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781" y="3959634"/>
              <a:ext cx="6232268" cy="282216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91FB2C8-1B15-80D4-B51C-B38526F753C5}"/>
              </a:ext>
            </a:extLst>
          </p:cNvPr>
          <p:cNvSpPr txBox="1"/>
          <p:nvPr/>
        </p:nvSpPr>
        <p:spPr>
          <a:xfrm>
            <a:off x="5653439" y="766573"/>
            <a:ext cx="6357586" cy="1423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활용하기 위한 최적의 조건</a:t>
            </a:r>
            <a:endParaRPr lang="en-US" altLang="ko-KR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1)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역함수가 존재하는 연산</a:t>
            </a:r>
            <a:endParaRPr lang="en-US" altLang="ko-KR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Jacobian determinant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계산이 쉬운 것</a:t>
            </a:r>
            <a:endParaRPr lang="en-US" altLang="ko-KR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이에 따라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Affine transformation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연산을 적용</a:t>
            </a:r>
            <a:endParaRPr lang="en-US" altLang="ko-KR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1F2792D-C1A6-4925-D9A0-6296AA916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Normalizing flow</a:t>
            </a:r>
          </a:p>
        </p:txBody>
      </p:sp>
    </p:spTree>
    <p:extLst>
      <p:ext uri="{BB962C8B-B14F-4D97-AF65-F5344CB8AC3E}">
        <p14:creationId xmlns:p14="http://schemas.microsoft.com/office/powerpoint/2010/main" val="2136177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EEDBC9-D285-E1DF-3622-178FFEC2862B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Fastflow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AF299B-E843-257A-FC06-1A058D729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24"/>
          <a:stretch/>
        </p:blipFill>
        <p:spPr>
          <a:xfrm>
            <a:off x="263781" y="1333499"/>
            <a:ext cx="6788320" cy="4895851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C8437CB4-455E-E95D-ED2C-0085819C9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Affine coupling layer</a:t>
            </a:r>
          </a:p>
        </p:txBody>
      </p:sp>
    </p:spTree>
    <p:extLst>
      <p:ext uri="{BB962C8B-B14F-4D97-AF65-F5344CB8AC3E}">
        <p14:creationId xmlns:p14="http://schemas.microsoft.com/office/powerpoint/2010/main" val="2714314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3DAC3-FD6B-CC53-80E0-1A4513131299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Fastflow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AE8939F-FEE4-1B60-C76B-0C2CAC1C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Fastflow model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D86361-D61F-FB69-9E6F-C2EB859B3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53" y="1305486"/>
            <a:ext cx="7537397" cy="309798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A966594-A8B6-1C51-F6BA-44748B7A9008}"/>
              </a:ext>
            </a:extLst>
          </p:cNvPr>
          <p:cNvGrpSpPr/>
          <p:nvPr/>
        </p:nvGrpSpPr>
        <p:grpSpPr>
          <a:xfrm>
            <a:off x="7972425" y="1411076"/>
            <a:ext cx="4067175" cy="2886810"/>
            <a:chOff x="7981950" y="1580695"/>
            <a:chExt cx="4067175" cy="288681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E1294AC-6DCB-66EA-CEEE-FC05F836D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1950" y="1580695"/>
              <a:ext cx="4067175" cy="2886810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E5C2B9D-2719-D2E9-00D1-78B47BF550A4}"/>
                </a:ext>
              </a:extLst>
            </p:cNvPr>
            <p:cNvCxnSpPr/>
            <p:nvPr/>
          </p:nvCxnSpPr>
          <p:spPr>
            <a:xfrm>
              <a:off x="9067800" y="3771900"/>
              <a:ext cx="2981325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A5D6214-DF55-02E1-4589-B36BC45AD769}"/>
                </a:ext>
              </a:extLst>
            </p:cNvPr>
            <p:cNvCxnSpPr>
              <a:cxnSpLocks/>
            </p:cNvCxnSpPr>
            <p:nvPr/>
          </p:nvCxnSpPr>
          <p:spPr>
            <a:xfrm>
              <a:off x="7981950" y="3952875"/>
              <a:ext cx="4067175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7177EC9-8F85-E118-D569-55764BF02E4D}"/>
              </a:ext>
            </a:extLst>
          </p:cNvPr>
          <p:cNvSpPr txBox="1"/>
          <p:nvPr/>
        </p:nvSpPr>
        <p:spPr>
          <a:xfrm>
            <a:off x="263781" y="4452618"/>
            <a:ext cx="12063369" cy="17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Feature extraction using CNN model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Affine coupling layer (flow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모듈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: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복잡한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Feature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분포를 표준 정규 분포로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mapping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Loss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Optimization parameter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Loss : Log likelihood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Optimization parameter : s &amp; t in Affine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260841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B455F6-5BD7-0CDC-F1C6-0E7CBA3C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89" y="852121"/>
            <a:ext cx="7816011" cy="38281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E5FAB0-F213-A218-C02C-D07D7D8565E6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성능비교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C83314-E272-0DAC-DD40-1136EF707965}"/>
              </a:ext>
            </a:extLst>
          </p:cNvPr>
          <p:cNvSpPr/>
          <p:nvPr/>
        </p:nvSpPr>
        <p:spPr>
          <a:xfrm>
            <a:off x="1031570" y="1292564"/>
            <a:ext cx="6055030" cy="174286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349CF4-B3B2-D39F-B0A2-A90049F86647}"/>
              </a:ext>
            </a:extLst>
          </p:cNvPr>
          <p:cNvSpPr/>
          <p:nvPr/>
        </p:nvSpPr>
        <p:spPr>
          <a:xfrm>
            <a:off x="1046429" y="1965154"/>
            <a:ext cx="6055030" cy="174286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A1D23D-D5AA-D58F-EBD5-AAA2943F192C}"/>
              </a:ext>
            </a:extLst>
          </p:cNvPr>
          <p:cNvSpPr/>
          <p:nvPr/>
        </p:nvSpPr>
        <p:spPr>
          <a:xfrm>
            <a:off x="1046429" y="3486234"/>
            <a:ext cx="6055030" cy="174286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206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C41993-C92A-415B-018E-33FD191F2342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Patchcore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 (2022)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F0A2A5-D70F-0CE2-61EF-AC86A4EF3505}"/>
              </a:ext>
            </a:extLst>
          </p:cNvPr>
          <p:cNvSpPr txBox="1"/>
          <p:nvPr/>
        </p:nvSpPr>
        <p:spPr>
          <a:xfrm>
            <a:off x="157514" y="795148"/>
            <a:ext cx="6357586" cy="17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Teacher-Student network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One class classification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Reconstruction based AE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Distribution map : FAST-FLOW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Memory bank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55DC62-ADA7-C48E-B0FF-9AA978ADB0E1}"/>
              </a:ext>
            </a:extLst>
          </p:cNvPr>
          <p:cNvSpPr/>
          <p:nvPr/>
        </p:nvSpPr>
        <p:spPr>
          <a:xfrm>
            <a:off x="513029" y="2250687"/>
            <a:ext cx="1391971" cy="28566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8BCFA0-8591-06D5-1BF2-480229428FCA}"/>
              </a:ext>
            </a:extLst>
          </p:cNvPr>
          <p:cNvCxnSpPr/>
          <p:nvPr/>
        </p:nvCxnSpPr>
        <p:spPr>
          <a:xfrm>
            <a:off x="263781" y="2724150"/>
            <a:ext cx="11404344" cy="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E2BEE-79B2-0912-0411-0F2FDA73F4A9}"/>
              </a:ext>
            </a:extLst>
          </p:cNvPr>
          <p:cNvSpPr txBox="1"/>
          <p:nvPr/>
        </p:nvSpPr>
        <p:spPr>
          <a:xfrm>
            <a:off x="157514" y="2719451"/>
            <a:ext cx="11510611" cy="2462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u="sng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Memory bank </a:t>
            </a:r>
            <a:r>
              <a:rPr lang="ko-KR" altLang="en-US" sz="1500" u="sng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기법 특징</a:t>
            </a:r>
            <a:endParaRPr lang="en-US" altLang="ko-KR" sz="1500" u="sng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별다른 학습 과정 필요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X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Pretrained model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활용한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Feature extraction (RESNET)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추출된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Feature map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Memory bank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projection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Inference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단계</a:t>
            </a:r>
            <a:endParaRPr lang="en-US" altLang="ko-KR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Memory bank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mapping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된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Test set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특징들이 정상 분포와 어느 정도 차이가 나는지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Anomaly score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Anomaly localization</a:t>
            </a:r>
          </a:p>
        </p:txBody>
      </p:sp>
    </p:spTree>
    <p:extLst>
      <p:ext uri="{BB962C8B-B14F-4D97-AF65-F5344CB8AC3E}">
        <p14:creationId xmlns:p14="http://schemas.microsoft.com/office/powerpoint/2010/main" val="428260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7EC7F1-260D-BBEE-7330-71F4D940251D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Patchcore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4655C37-6613-DF5C-31AE-6768F5F50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Local patch features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3574836-8817-4A73-97EA-7B163901CB5C}"/>
              </a:ext>
            </a:extLst>
          </p:cNvPr>
          <p:cNvGrpSpPr/>
          <p:nvPr/>
        </p:nvGrpSpPr>
        <p:grpSpPr>
          <a:xfrm>
            <a:off x="254051" y="1404951"/>
            <a:ext cx="7899348" cy="4452885"/>
            <a:chOff x="254051" y="1222407"/>
            <a:chExt cx="7899348" cy="445288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E5F3C08-7739-D91E-1F66-89B27F4D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51" y="3669564"/>
              <a:ext cx="7889618" cy="200572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4EA7B1E-0673-5A39-20F8-C67F7F417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052" y="1222407"/>
              <a:ext cx="7899347" cy="251139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D5B5738-D363-4FFF-1A90-D59658BFCD3E}"/>
              </a:ext>
            </a:extLst>
          </p:cNvPr>
          <p:cNvSpPr txBox="1"/>
          <p:nvPr/>
        </p:nvSpPr>
        <p:spPr>
          <a:xfrm>
            <a:off x="8215664" y="1346232"/>
            <a:ext cx="3919185" cy="3646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u="sng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Local patch features </a:t>
            </a:r>
            <a:r>
              <a:rPr lang="ko-KR" altLang="en-US" sz="1300" u="sng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단계</a:t>
            </a:r>
            <a:endParaRPr lang="en-US" altLang="ko-KR" sz="1300" u="sng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Pretrained model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활용한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Feature extraction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Mid level feature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활용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2~3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번째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공간적 정보 손실 방지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마지막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Layer : </a:t>
            </a:r>
            <a:r>
              <a:rPr lang="en-US" altLang="ko-KR" sz="13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Imagenet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classification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대한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bias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많은 것을 고려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 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두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Layer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통한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개의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Feature map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추출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4.  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Feature map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3x3xDepth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해당하는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patch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적용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하나의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Local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정보로 저장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(Local patch feature)</a:t>
            </a: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732692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F8C24C-B469-8C61-A958-DF025568398F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Patchcore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D77CB4F-723C-AFBE-3B11-1C4AA9DF2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Local patch features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C4CA65-E913-1104-3593-0265B15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8" y="1308132"/>
            <a:ext cx="6299147" cy="3761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71039A-E9EC-B59B-1130-EE3C80FC1E52}"/>
              </a:ext>
            </a:extLst>
          </p:cNvPr>
          <p:cNvSpPr txBox="1"/>
          <p:nvPr/>
        </p:nvSpPr>
        <p:spPr>
          <a:xfrm>
            <a:off x="6486525" y="1308132"/>
            <a:ext cx="5518097" cy="1246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u="sng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Local patch features </a:t>
            </a:r>
            <a:r>
              <a:rPr lang="ko-KR" altLang="en-US" sz="1300" u="sng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단계</a:t>
            </a:r>
            <a:endParaRPr lang="en-US" altLang="ko-KR" sz="1300" u="sng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5.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서로 다른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Feature map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사이즈는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Interpolation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적용하게 같게 만듦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6.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두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Local patch </a:t>
            </a:r>
            <a:r>
              <a:rPr lang="en-US" altLang="ko-KR" sz="13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featur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대해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Global average pooling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7. Target domain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projection (Coreset, Memory bank)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C3496A-1981-365E-AC5B-B7D0CDAF2586}"/>
              </a:ext>
            </a:extLst>
          </p:cNvPr>
          <p:cNvSpPr/>
          <p:nvPr/>
        </p:nvSpPr>
        <p:spPr>
          <a:xfrm>
            <a:off x="1739119" y="3984453"/>
            <a:ext cx="604031" cy="27322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CB7E34-2C1D-EF83-7242-6476478933B8}"/>
              </a:ext>
            </a:extLst>
          </p:cNvPr>
          <p:cNvSpPr txBox="1"/>
          <p:nvPr/>
        </p:nvSpPr>
        <p:spPr>
          <a:xfrm>
            <a:off x="2328862" y="3959480"/>
            <a:ext cx="15049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Patch size</a:t>
            </a:r>
            <a:endParaRPr lang="ko-KR" altLang="en-US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521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467153-71E4-A0BB-85D3-DE083915B7CE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Patchcore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0865EC4-7E3B-B2C2-9EA5-12F1E8879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3" y="861297"/>
            <a:ext cx="2362687" cy="380160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sz="15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Coreset subsampling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528BB-A44A-EAEB-29FE-3CF4AB0E896F}"/>
              </a:ext>
            </a:extLst>
          </p:cNvPr>
          <p:cNvSpPr txBox="1"/>
          <p:nvPr/>
        </p:nvSpPr>
        <p:spPr>
          <a:xfrm>
            <a:off x="263781" y="1270032"/>
            <a:ext cx="11775819" cy="1546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Mapping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된 데이터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정상 데이터의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Feature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양이 방대하기 때문에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Subsampling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하는 과정이 필요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원본 데이터 양에서 몇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%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남겨야 가장 성능이 좋은가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 Ablation study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Greedy subsampling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Greedy subsampling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방식이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Random subsampling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방식과 비교했을 때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 군집의 대표를 더 효율적으로 찾는 결과를 제시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Coverage : 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샘플링 된 데이터가 전체 중 얼마나 차지하는지</a:t>
            </a:r>
            <a:endParaRPr lang="en-US" altLang="ko-KR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B2E7A5-E81F-B92F-D760-A051CB74D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53" y="2816161"/>
            <a:ext cx="9014995" cy="33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224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u6mI3UciUuZyJerjjg5hw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14478</TotalTime>
  <Words>629</Words>
  <Application>Microsoft Office PowerPoint</Application>
  <PresentationFormat>와이드스크린</PresentationFormat>
  <Paragraphs>100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현대하모니 B</vt:lpstr>
      <vt:lpstr>현대하모니 L</vt:lpstr>
      <vt:lpstr>현대하모니 M</vt:lpstr>
      <vt:lpstr>Arial</vt:lpstr>
      <vt:lpstr>Calibri</vt:lpstr>
      <vt:lpstr>Calibri Light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송태웅</dc:creator>
  <cp:lastModifiedBy>한민웅/21800773</cp:lastModifiedBy>
  <cp:revision>1271</cp:revision>
  <dcterms:created xsi:type="dcterms:W3CDTF">2023-02-24T09:29:18Z</dcterms:created>
  <dcterms:modified xsi:type="dcterms:W3CDTF">2024-04-19T09:08:59Z</dcterms:modified>
</cp:coreProperties>
</file>